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0"/>
  </p:notesMasterIdLst>
  <p:sldIdLst>
    <p:sldId id="1999" r:id="rId2"/>
    <p:sldId id="2047" r:id="rId3"/>
    <p:sldId id="2048" r:id="rId4"/>
    <p:sldId id="2049" r:id="rId5"/>
    <p:sldId id="256" r:id="rId6"/>
    <p:sldId id="258" r:id="rId7"/>
    <p:sldId id="278" r:id="rId8"/>
    <p:sldId id="293" r:id="rId9"/>
    <p:sldId id="295" r:id="rId10"/>
    <p:sldId id="296" r:id="rId11"/>
    <p:sldId id="297" r:id="rId12"/>
    <p:sldId id="299" r:id="rId13"/>
    <p:sldId id="300" r:id="rId14"/>
    <p:sldId id="301" r:id="rId15"/>
    <p:sldId id="302" r:id="rId16"/>
    <p:sldId id="303" r:id="rId17"/>
    <p:sldId id="304" r:id="rId18"/>
    <p:sldId id="30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4C2F74-8EA5-42CD-9264-C5645D707B79}" type="datetimeFigureOut">
              <a:rPr lang="en-US" smtClean="0"/>
              <a:t>9/8/2019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C6E0C1-A897-47E4-8E75-CC3B3D12F850}" type="slidenum">
              <a:rPr lang="en-US" smtClean="0"/>
              <a:t>‹#›</a:t>
            </a:fld>
            <a:endParaRPr lang="en-US"/>
          </a:p>
        </p:txBody>
      </p:sp>
    </p:spTree>
    <p:extLst>
      <p:ext uri="{BB962C8B-B14F-4D97-AF65-F5344CB8AC3E}">
        <p14:creationId xmlns:p14="http://schemas.microsoft.com/office/powerpoint/2010/main" val="1413811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474C-1614-4BFD-840E-B3E3D39068AB}" type="slidenum">
              <a:rPr lang="en-US" smtClean="0"/>
              <a:t>1</a:t>
            </a:fld>
            <a:endParaRPr lang="en-US"/>
          </a:p>
        </p:txBody>
      </p:sp>
    </p:spTree>
    <p:extLst>
      <p:ext uri="{BB962C8B-B14F-4D97-AF65-F5344CB8AC3E}">
        <p14:creationId xmlns:p14="http://schemas.microsoft.com/office/powerpoint/2010/main" val="175398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474C-1614-4BFD-840E-B3E3D39068AB}" type="slidenum">
              <a:rPr lang="en-US" smtClean="0"/>
              <a:t>3</a:t>
            </a:fld>
            <a:endParaRPr lang="en-US"/>
          </a:p>
        </p:txBody>
      </p:sp>
    </p:spTree>
    <p:extLst>
      <p:ext uri="{BB962C8B-B14F-4D97-AF65-F5344CB8AC3E}">
        <p14:creationId xmlns:p14="http://schemas.microsoft.com/office/powerpoint/2010/main" val="1753984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9C474C-1614-4BFD-840E-B3E3D39068AB}" type="slidenum">
              <a:rPr lang="en-US" smtClean="0"/>
              <a:t>4</a:t>
            </a:fld>
            <a:endParaRPr lang="en-US"/>
          </a:p>
        </p:txBody>
      </p:sp>
    </p:spTree>
    <p:extLst>
      <p:ext uri="{BB962C8B-B14F-4D97-AF65-F5344CB8AC3E}">
        <p14:creationId xmlns:p14="http://schemas.microsoft.com/office/powerpoint/2010/main" val="22253611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476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855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8123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025746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9649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smtClean="0"/>
              <a:t>9/8/2019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8601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smtClean="0"/>
              <a:t>9/8/2019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1682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9140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smtClean="0"/>
              <a:t>9/8/2019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10633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365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9/8/2019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972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5427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9/8/2019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117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9/8/2019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3418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smtClean="0"/>
              <a:t>9/8/2019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513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3345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9/8/2019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9902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smtClean="0"/>
              <a:t>9/8/2019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7863923"/>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15E91F-49A9-42FF-BC54-AFCE49B6BA86}"/>
              </a:ext>
            </a:extLst>
          </p:cNvPr>
          <p:cNvSpPr/>
          <p:nvPr/>
        </p:nvSpPr>
        <p:spPr>
          <a:xfrm>
            <a:off x="-190005" y="-130629"/>
            <a:ext cx="12528467" cy="717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414221"/>
            <a:ext cx="9144000" cy="4029559"/>
          </a:xfrm>
          <a:prstGeom prst="rect">
            <a:avLst/>
          </a:prstGeom>
        </p:spPr>
      </p:pic>
    </p:spTree>
    <p:extLst>
      <p:ext uri="{BB962C8B-B14F-4D97-AF65-F5344CB8AC3E}">
        <p14:creationId xmlns:p14="http://schemas.microsoft.com/office/powerpoint/2010/main" val="2231314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584775"/>
          </a:xfrm>
          <a:prstGeom prst="rect">
            <a:avLst/>
          </a:prstGeom>
          <a:noFill/>
        </p:spPr>
        <p:txBody>
          <a:bodyPr wrap="square" rtlCol="0">
            <a:spAutoFit/>
          </a:bodyPr>
          <a:lstStyle/>
          <a:p>
            <a:pPr algn="just"/>
            <a:r>
              <a:rPr lang="en-US" sz="3200" b="1" dirty="0"/>
              <a:t>4. The gospel is “awesome“</a:t>
            </a:r>
            <a:endParaRPr lang="en-US" sz="32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2736502"/>
            <a:ext cx="11206878" cy="1569660"/>
          </a:xfrm>
          <a:prstGeom prst="rect">
            <a:avLst/>
          </a:prstGeom>
          <a:noFill/>
        </p:spPr>
        <p:txBody>
          <a:bodyPr wrap="square" rtlCol="0">
            <a:spAutoFit/>
          </a:bodyPr>
          <a:lstStyle/>
          <a:p>
            <a:pPr algn="just"/>
            <a:r>
              <a:rPr lang="en-US" sz="3200" i="1" dirty="0">
                <a:latin typeface="Calibri" panose="020F0502020204030204" pitchFamily="34" charset="0"/>
                <a:cs typeface="Calibri" panose="020F0502020204030204" pitchFamily="34" charset="0"/>
              </a:rPr>
              <a:t>For if I preach the gospel, I have nothing to boast of, for I am under compulsion; for woe is me if I do not preach the gospel. (1 Corinthians 9:16)</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9176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3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584775"/>
          </a:xfrm>
          <a:prstGeom prst="rect">
            <a:avLst/>
          </a:prstGeom>
          <a:noFill/>
        </p:spPr>
        <p:txBody>
          <a:bodyPr wrap="square" rtlCol="0">
            <a:spAutoFit/>
          </a:bodyPr>
          <a:lstStyle/>
          <a:p>
            <a:pPr algn="just"/>
            <a:r>
              <a:rPr lang="en-US" sz="3200" b="1" dirty="0"/>
              <a:t>5. We are commanded to proclaim the gospel</a:t>
            </a:r>
            <a:endParaRPr lang="en-US" sz="32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2736502"/>
            <a:ext cx="11206878" cy="2062103"/>
          </a:xfrm>
          <a:prstGeom prst="rect">
            <a:avLst/>
          </a:prstGeom>
          <a:noFill/>
        </p:spPr>
        <p:txBody>
          <a:bodyPr wrap="square" rtlCol="0">
            <a:spAutoFit/>
          </a:bodyPr>
          <a:lstStyle/>
          <a:p>
            <a:pPr algn="just"/>
            <a:r>
              <a:rPr lang="en-US" sz="3200" i="1" dirty="0">
                <a:latin typeface="Calibri" panose="020F0502020204030204" pitchFamily="34" charset="0"/>
                <a:cs typeface="Calibri" panose="020F0502020204030204" pitchFamily="34" charset="0"/>
              </a:rPr>
              <a:t>19 "Go therefore and make disciples of all the nations, baptizing them in the name of the Father and the Son and the Holy Spirit, 20 teaching them to observe all that I commanded you; and lo, I am with you always, even to the end of the age."  (Matthew 28:19-20)</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266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3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584775"/>
          </a:xfrm>
          <a:prstGeom prst="rect">
            <a:avLst/>
          </a:prstGeom>
          <a:noFill/>
        </p:spPr>
        <p:txBody>
          <a:bodyPr wrap="square" rtlCol="0">
            <a:spAutoFit/>
          </a:bodyPr>
          <a:lstStyle/>
          <a:p>
            <a:pPr algn="just"/>
            <a:r>
              <a:rPr lang="en-US" sz="3200" b="1" dirty="0"/>
              <a:t>6. It brings joy to evangelize</a:t>
            </a:r>
            <a:endParaRPr lang="en-US" sz="32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2736502"/>
            <a:ext cx="11206878" cy="1569660"/>
          </a:xfrm>
          <a:prstGeom prst="rect">
            <a:avLst/>
          </a:prstGeom>
          <a:noFill/>
        </p:spPr>
        <p:txBody>
          <a:bodyPr wrap="square" rtlCol="0">
            <a:spAutoFit/>
          </a:bodyPr>
          <a:lstStyle/>
          <a:p>
            <a:pPr algn="just"/>
            <a:r>
              <a:rPr lang="en-US" sz="3200" i="1" dirty="0">
                <a:latin typeface="Calibri" panose="020F0502020204030204" pitchFamily="34" charset="0"/>
                <a:cs typeface="Calibri" panose="020F0502020204030204" pitchFamily="34" charset="0"/>
              </a:rPr>
              <a:t>Let all who seek You rejoice and be glad in You; Let those who love Your salvation say continually, "The Lord be magnified!"</a:t>
            </a:r>
            <a:r>
              <a:rPr lang="en-US" sz="3200" dirty="0">
                <a:latin typeface="Calibri" panose="020F0502020204030204" pitchFamily="34" charset="0"/>
                <a:cs typeface="Calibri" panose="020F0502020204030204" pitchFamily="34" charset="0"/>
              </a:rPr>
              <a:t> </a:t>
            </a:r>
            <a:r>
              <a:rPr lang="en-US" sz="3200" i="1" dirty="0">
                <a:latin typeface="Calibri" panose="020F0502020204030204" pitchFamily="34" charset="0"/>
                <a:cs typeface="Calibri" panose="020F0502020204030204" pitchFamily="34" charset="0"/>
              </a:rPr>
              <a:t>(Psalm 40:6)</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759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3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1077218"/>
          </a:xfrm>
          <a:prstGeom prst="rect">
            <a:avLst/>
          </a:prstGeom>
          <a:noFill/>
        </p:spPr>
        <p:txBody>
          <a:bodyPr wrap="square" rtlCol="0">
            <a:spAutoFit/>
          </a:bodyPr>
          <a:lstStyle/>
          <a:p>
            <a:pPr algn="just"/>
            <a:r>
              <a:rPr lang="en-US" sz="3200" b="1" dirty="0"/>
              <a:t>7. The practice of evangelism is an opportunity to walk by faith </a:t>
            </a:r>
            <a:endParaRPr lang="en-US" sz="32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3216185"/>
            <a:ext cx="11206878" cy="584775"/>
          </a:xfrm>
          <a:prstGeom prst="rect">
            <a:avLst/>
          </a:prstGeom>
          <a:noFill/>
        </p:spPr>
        <p:txBody>
          <a:bodyPr wrap="square" rtlCol="0">
            <a:spAutoFit/>
          </a:bodyPr>
          <a:lstStyle/>
          <a:p>
            <a:pPr algn="just"/>
            <a:r>
              <a:rPr lang="en-US" sz="3200" i="1" dirty="0">
                <a:latin typeface="Calibri" panose="020F0502020204030204" pitchFamily="34" charset="0"/>
                <a:cs typeface="Calibri" panose="020F0502020204030204" pitchFamily="34" charset="0"/>
              </a:rPr>
              <a:t>“for we walk by faith, not by sight…” (2 Corinthians 5:7)</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586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1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1569660"/>
          </a:xfrm>
          <a:prstGeom prst="rect">
            <a:avLst/>
          </a:prstGeom>
          <a:noFill/>
        </p:spPr>
        <p:txBody>
          <a:bodyPr wrap="square" rtlCol="0">
            <a:spAutoFit/>
          </a:bodyPr>
          <a:lstStyle/>
          <a:p>
            <a:pPr algn="just"/>
            <a:r>
              <a:rPr lang="en-US" sz="3200" b="1" dirty="0"/>
              <a:t>8. The practice of evangelism is an opportunity to deny self</a:t>
            </a:r>
          </a:p>
          <a:p>
            <a:pPr algn="just"/>
            <a:endParaRPr lang="en-US" sz="32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3216185"/>
            <a:ext cx="11206878" cy="1077218"/>
          </a:xfrm>
          <a:prstGeom prst="rect">
            <a:avLst/>
          </a:prstGeom>
          <a:noFill/>
        </p:spPr>
        <p:txBody>
          <a:bodyPr wrap="square" rtlCol="0">
            <a:spAutoFit/>
          </a:bodyPr>
          <a:lstStyle/>
          <a:p>
            <a:pPr algn="just"/>
            <a:r>
              <a:rPr lang="en-US" sz="3200" dirty="0">
                <a:latin typeface="Calibri" panose="020F0502020204030204" pitchFamily="34" charset="0"/>
                <a:cs typeface="Calibri" panose="020F0502020204030204" pitchFamily="34" charset="0"/>
              </a:rPr>
              <a:t>“</a:t>
            </a:r>
            <a:r>
              <a:rPr lang="en-US" sz="3200" i="1" dirty="0">
                <a:latin typeface="Calibri" panose="020F0502020204030204" pitchFamily="34" charset="0"/>
                <a:cs typeface="Calibri" panose="020F0502020204030204" pitchFamily="34" charset="0"/>
              </a:rPr>
              <a:t>If anyone wishes to come after Me, he must deny himself, and take up his cross and follow Me.”</a:t>
            </a:r>
            <a:r>
              <a:rPr lang="en-US" sz="3200" dirty="0">
                <a:latin typeface="Calibri" panose="020F0502020204030204" pitchFamily="34" charset="0"/>
                <a:cs typeface="Calibri" panose="020F0502020204030204" pitchFamily="34" charset="0"/>
              </a:rPr>
              <a:t> (Matthew 16:24)</a:t>
            </a:r>
          </a:p>
        </p:txBody>
      </p:sp>
    </p:spTree>
    <p:extLst>
      <p:ext uri="{BB962C8B-B14F-4D97-AF65-F5344CB8AC3E}">
        <p14:creationId xmlns:p14="http://schemas.microsoft.com/office/powerpoint/2010/main" val="20720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1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1077218"/>
          </a:xfrm>
          <a:prstGeom prst="rect">
            <a:avLst/>
          </a:prstGeom>
          <a:noFill/>
        </p:spPr>
        <p:txBody>
          <a:bodyPr wrap="square" rtlCol="0">
            <a:spAutoFit/>
          </a:bodyPr>
          <a:lstStyle/>
          <a:p>
            <a:pPr algn="just"/>
            <a:r>
              <a:rPr lang="en-US" sz="3200" b="1" dirty="0"/>
              <a:t>9. The joy of evangelism will be your delight when you stand before Jesus</a:t>
            </a:r>
            <a:endParaRPr lang="en-US" sz="32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3216185"/>
            <a:ext cx="11206878" cy="3323987"/>
          </a:xfrm>
          <a:prstGeom prst="rect">
            <a:avLst/>
          </a:prstGeom>
          <a:noFill/>
        </p:spPr>
        <p:txBody>
          <a:bodyPr wrap="square" rtlCol="0">
            <a:spAutoFit/>
          </a:bodyPr>
          <a:lstStyle/>
          <a:p>
            <a:pPr algn="just"/>
            <a:r>
              <a:rPr lang="en-US" sz="3000" i="1" dirty="0">
                <a:latin typeface="Calibri" panose="020F0502020204030204" pitchFamily="34" charset="0"/>
                <a:cs typeface="Calibri" panose="020F0502020204030204" pitchFamily="34" charset="0"/>
              </a:rPr>
              <a:t>19 Now after a long time the master of those slaves came and settled accounts with them. 20 The one who had received the five talents came up and brought five more talents, saying, 'Master, you entrusted five talents to me. See, I have gained five more talents.' 21 His master said to him, 'Well done, good and faithful slave. You were faithful with a few things, I will put you in charge of many things; enter into the joy of your master.' </a:t>
            </a:r>
            <a:r>
              <a:rPr lang="en-US" sz="3000" dirty="0">
                <a:latin typeface="Calibri" panose="020F0502020204030204" pitchFamily="34" charset="0"/>
                <a:cs typeface="Calibri" panose="020F0502020204030204" pitchFamily="34" charset="0"/>
              </a:rPr>
              <a:t>(Matthew 25-19-21)</a:t>
            </a:r>
          </a:p>
        </p:txBody>
      </p:sp>
    </p:spTree>
    <p:extLst>
      <p:ext uri="{BB962C8B-B14F-4D97-AF65-F5344CB8AC3E}">
        <p14:creationId xmlns:p14="http://schemas.microsoft.com/office/powerpoint/2010/main" val="145358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1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584775"/>
          </a:xfrm>
          <a:prstGeom prst="rect">
            <a:avLst/>
          </a:prstGeom>
          <a:noFill/>
        </p:spPr>
        <p:txBody>
          <a:bodyPr wrap="square" rtlCol="0">
            <a:spAutoFit/>
          </a:bodyPr>
          <a:lstStyle/>
          <a:p>
            <a:pPr algn="just"/>
            <a:r>
              <a:rPr lang="en-US" sz="3200" b="1" dirty="0"/>
              <a:t>10. Evangelism glorifies God</a:t>
            </a:r>
            <a:endParaRPr lang="en-US" sz="32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2736504"/>
            <a:ext cx="11206878" cy="1077218"/>
          </a:xfrm>
          <a:prstGeom prst="rect">
            <a:avLst/>
          </a:prstGeom>
          <a:noFill/>
        </p:spPr>
        <p:txBody>
          <a:bodyPr wrap="square" rtlCol="0">
            <a:spAutoFit/>
          </a:bodyPr>
          <a:lstStyle/>
          <a:p>
            <a:pPr algn="just"/>
            <a:r>
              <a:rPr lang="en-US" sz="3200" i="1" dirty="0">
                <a:latin typeface="Calibri" panose="020F0502020204030204" pitchFamily="34" charset="0"/>
                <a:cs typeface="Calibri" panose="020F0502020204030204" pitchFamily="34" charset="0"/>
              </a:rPr>
              <a:t>“Go into all the world and preach the gospel to all creation”</a:t>
            </a:r>
            <a:r>
              <a:rPr lang="en-US" sz="3200" dirty="0">
                <a:latin typeface="Calibri" panose="020F0502020204030204" pitchFamily="34" charset="0"/>
                <a:cs typeface="Calibri" panose="020F0502020204030204" pitchFamily="34" charset="0"/>
              </a:rPr>
              <a:t> (Mark 16:15)</a:t>
            </a:r>
          </a:p>
        </p:txBody>
      </p:sp>
    </p:spTree>
    <p:extLst>
      <p:ext uri="{BB962C8B-B14F-4D97-AF65-F5344CB8AC3E}">
        <p14:creationId xmlns:p14="http://schemas.microsoft.com/office/powerpoint/2010/main" val="168071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1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584775"/>
          </a:xfrm>
          <a:prstGeom prst="rect">
            <a:avLst/>
          </a:prstGeom>
          <a:noFill/>
        </p:spPr>
        <p:txBody>
          <a:bodyPr wrap="square" rtlCol="0">
            <a:spAutoFit/>
          </a:bodyPr>
          <a:lstStyle/>
          <a:p>
            <a:pPr algn="just"/>
            <a:r>
              <a:rPr lang="en-US" sz="3200" b="1" dirty="0"/>
              <a:t>11. People are saved through evangelism</a:t>
            </a:r>
            <a:endParaRPr lang="en-US" sz="32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2736504"/>
            <a:ext cx="11206878" cy="1077218"/>
          </a:xfrm>
          <a:prstGeom prst="rect">
            <a:avLst/>
          </a:prstGeom>
          <a:noFill/>
        </p:spPr>
        <p:txBody>
          <a:bodyPr wrap="square" rtlCol="0">
            <a:spAutoFit/>
          </a:bodyPr>
          <a:lstStyle/>
          <a:p>
            <a:pPr algn="just"/>
            <a:r>
              <a:rPr lang="en-US" sz="3200" i="1" dirty="0">
                <a:latin typeface="Calibri" panose="020F0502020204030204" pitchFamily="34" charset="0"/>
                <a:cs typeface="Calibri" panose="020F0502020204030204" pitchFamily="34" charset="0"/>
              </a:rPr>
              <a:t>“So faith comes from hearing, and hearing by the word of Christ”</a:t>
            </a:r>
            <a:r>
              <a:rPr lang="en-US" sz="3200" dirty="0">
                <a:latin typeface="Calibri" panose="020F0502020204030204" pitchFamily="34" charset="0"/>
                <a:cs typeface="Calibri" panose="020F0502020204030204" pitchFamily="34" charset="0"/>
              </a:rPr>
              <a:t> (Romans 10:17)</a:t>
            </a:r>
          </a:p>
        </p:txBody>
      </p:sp>
    </p:spTree>
    <p:extLst>
      <p:ext uri="{BB962C8B-B14F-4D97-AF65-F5344CB8AC3E}">
        <p14:creationId xmlns:p14="http://schemas.microsoft.com/office/powerpoint/2010/main" val="357383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1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584775"/>
          </a:xfrm>
          <a:prstGeom prst="rect">
            <a:avLst/>
          </a:prstGeom>
          <a:noFill/>
        </p:spPr>
        <p:txBody>
          <a:bodyPr wrap="square" rtlCol="0">
            <a:spAutoFit/>
          </a:bodyPr>
          <a:lstStyle/>
          <a:p>
            <a:pPr algn="just"/>
            <a:r>
              <a:rPr lang="en-US" sz="3200" b="1" dirty="0"/>
              <a:t>12. Pray</a:t>
            </a:r>
            <a:endParaRPr lang="en-US" sz="32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2736504"/>
            <a:ext cx="11206878" cy="2554545"/>
          </a:xfrm>
          <a:prstGeom prst="rect">
            <a:avLst/>
          </a:prstGeom>
          <a:noFill/>
        </p:spPr>
        <p:txBody>
          <a:bodyPr wrap="square" rtlCol="0">
            <a:spAutoFit/>
          </a:bodyPr>
          <a:lstStyle/>
          <a:p>
            <a:pPr algn="just"/>
            <a:r>
              <a:rPr lang="en-US" sz="3200" i="1" dirty="0">
                <a:latin typeface="Calibri" panose="020F0502020204030204" pitchFamily="34" charset="0"/>
                <a:cs typeface="Calibri" panose="020F0502020204030204" pitchFamily="34" charset="0"/>
              </a:rPr>
              <a:t>6 Be anxious for nothing, but in everything by prayer and supplication with thanksgiving let your requests be made known to God. 7 And the peace of God, which surpasses all comprehension, will guard your hearts and your minds in Christ Jesus.</a:t>
            </a:r>
            <a:r>
              <a:rPr lang="en-US" sz="3200" dirty="0">
                <a:latin typeface="Calibri" panose="020F0502020204030204" pitchFamily="34" charset="0"/>
                <a:cs typeface="Calibri" panose="020F0502020204030204" pitchFamily="34" charset="0"/>
              </a:rPr>
              <a:t> (Philippians 4:6-7)</a:t>
            </a:r>
          </a:p>
        </p:txBody>
      </p:sp>
    </p:spTree>
    <p:extLst>
      <p:ext uri="{BB962C8B-B14F-4D97-AF65-F5344CB8AC3E}">
        <p14:creationId xmlns:p14="http://schemas.microsoft.com/office/powerpoint/2010/main" val="152810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1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88BA2F-67BA-4517-B065-700B8F29239C}"/>
              </a:ext>
            </a:extLst>
          </p:cNvPr>
          <p:cNvSpPr/>
          <p:nvPr/>
        </p:nvSpPr>
        <p:spPr>
          <a:xfrm>
            <a:off x="-130629" y="-213756"/>
            <a:ext cx="12445341" cy="724394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1828800" y="76200"/>
            <a:ext cx="8610600" cy="861774"/>
          </a:xfrm>
          <a:prstGeom prst="rect">
            <a:avLst/>
          </a:prstGeom>
          <a:solidFill>
            <a:schemeClr val="tx1">
              <a:lumMod val="65000"/>
              <a:lumOff val="35000"/>
              <a:alpha val="65000"/>
            </a:schemeClr>
          </a:solidFill>
          <a:ln>
            <a:solidFill>
              <a:schemeClr val="tx2">
                <a:lumMod val="60000"/>
                <a:lumOff val="40000"/>
              </a:schemeClr>
            </a:solidFill>
          </a:ln>
        </p:spPr>
        <p:txBody>
          <a:bodyPr wrap="square" rtlCol="0">
            <a:spAutoFit/>
          </a:bodyPr>
          <a:lstStyle/>
          <a:p>
            <a:pPr algn="ctr"/>
            <a:r>
              <a:rPr lang="en-US" sz="4800" dirty="0"/>
              <a:t>2 Timothy 2:15</a:t>
            </a:r>
          </a:p>
        </p:txBody>
      </p:sp>
      <p:sp>
        <p:nvSpPr>
          <p:cNvPr id="10" name="TextBox 9"/>
          <p:cNvSpPr txBox="1"/>
          <p:nvPr/>
        </p:nvSpPr>
        <p:spPr>
          <a:xfrm>
            <a:off x="1828800" y="998578"/>
            <a:ext cx="8610600" cy="5078313"/>
          </a:xfrm>
          <a:prstGeom prst="rect">
            <a:avLst/>
          </a:prstGeom>
          <a:noFill/>
        </p:spPr>
        <p:txBody>
          <a:bodyPr wrap="square" rtlCol="0">
            <a:spAutoFit/>
          </a:bodyPr>
          <a:lstStyle/>
          <a:p>
            <a:pPr algn="just"/>
            <a:r>
              <a:rPr lang="en-US" sz="5400" dirty="0"/>
              <a:t>Be diligent to present yourself approved to God as a workman who does not need to be ashamed, accurately handling the word of truth. </a:t>
            </a:r>
          </a:p>
        </p:txBody>
      </p:sp>
    </p:spTree>
    <p:extLst>
      <p:ext uri="{BB962C8B-B14F-4D97-AF65-F5344CB8AC3E}">
        <p14:creationId xmlns:p14="http://schemas.microsoft.com/office/powerpoint/2010/main" val="1098664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6F703B-015D-4EAC-8D88-9DFBBF4782B7}"/>
              </a:ext>
            </a:extLst>
          </p:cNvPr>
          <p:cNvSpPr/>
          <p:nvPr/>
        </p:nvSpPr>
        <p:spPr>
          <a:xfrm>
            <a:off x="-118753" y="-130629"/>
            <a:ext cx="12433465" cy="710144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316230"/>
            <a:ext cx="9144000" cy="6225540"/>
          </a:xfrm>
          <a:prstGeom prst="rect">
            <a:avLst/>
          </a:prstGeom>
        </p:spPr>
      </p:pic>
    </p:spTree>
    <p:extLst>
      <p:ext uri="{BB962C8B-B14F-4D97-AF65-F5344CB8AC3E}">
        <p14:creationId xmlns:p14="http://schemas.microsoft.com/office/powerpoint/2010/main" val="30078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414221"/>
            <a:ext cx="9144000" cy="4029559"/>
          </a:xfrm>
          <a:prstGeom prst="rect">
            <a:avLst/>
          </a:prstGeom>
        </p:spPr>
      </p:pic>
    </p:spTree>
    <p:extLst>
      <p:ext uri="{BB962C8B-B14F-4D97-AF65-F5344CB8AC3E}">
        <p14:creationId xmlns:p14="http://schemas.microsoft.com/office/powerpoint/2010/main" val="56122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5A0F6-2D95-4EDB-AB29-599002E7F9EC}"/>
              </a:ext>
            </a:extLst>
          </p:cNvPr>
          <p:cNvSpPr>
            <a:spLocks noGrp="1"/>
          </p:cNvSpPr>
          <p:nvPr>
            <p:ph type="ctrTitle"/>
          </p:nvPr>
        </p:nvSpPr>
        <p:spPr>
          <a:xfrm>
            <a:off x="840510" y="2733709"/>
            <a:ext cx="7657792" cy="1373070"/>
          </a:xfrm>
        </p:spPr>
        <p:txBody>
          <a:bodyPr>
            <a:normAutofit/>
          </a:bodyPr>
          <a:lstStyle/>
          <a:p>
            <a:r>
              <a:rPr lang="en-US" sz="4600" dirty="0">
                <a:solidFill>
                  <a:srgbClr val="FFFFFF"/>
                </a:solidFill>
              </a:rPr>
              <a:t>Subduing the Fear of Evangelism</a:t>
            </a:r>
          </a:p>
        </p:txBody>
      </p:sp>
      <p:sp>
        <p:nvSpPr>
          <p:cNvPr id="3" name="Subtitle 2">
            <a:extLst>
              <a:ext uri="{FF2B5EF4-FFF2-40B4-BE49-F238E27FC236}">
                <a16:creationId xmlns:a16="http://schemas.microsoft.com/office/drawing/2014/main" id="{CDD0DAEB-D016-4E50-8803-0AD5A8777E28}"/>
              </a:ext>
            </a:extLst>
          </p:cNvPr>
          <p:cNvSpPr>
            <a:spLocks noGrp="1"/>
          </p:cNvSpPr>
          <p:nvPr>
            <p:ph type="subTitle" idx="1"/>
          </p:nvPr>
        </p:nvSpPr>
        <p:spPr>
          <a:xfrm>
            <a:off x="1194149" y="4394039"/>
            <a:ext cx="7304152" cy="1117687"/>
          </a:xfrm>
        </p:spPr>
        <p:txBody>
          <a:bodyPr>
            <a:normAutofit/>
          </a:bodyPr>
          <a:lstStyle/>
          <a:p>
            <a:endParaRPr lang="en-US" sz="1700" dirty="0"/>
          </a:p>
          <a:p>
            <a:r>
              <a:rPr lang="en-US" sz="1700" dirty="0"/>
              <a:t>HOPE COMMUNITY BIBLE CHURCH</a:t>
            </a:r>
          </a:p>
        </p:txBody>
      </p:sp>
    </p:spTree>
    <p:extLst>
      <p:ext uri="{BB962C8B-B14F-4D97-AF65-F5344CB8AC3E}">
        <p14:creationId xmlns:p14="http://schemas.microsoft.com/office/powerpoint/2010/main" val="224603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a:xfrm>
            <a:off x="680321" y="753228"/>
            <a:ext cx="9613861" cy="1080938"/>
          </a:xfrm>
        </p:spPr>
        <p:txBody>
          <a:bodyPr/>
          <a:lstStyle/>
          <a:p>
            <a:r>
              <a:rPr lang="en-US" dirty="0"/>
              <a:t>Matthew 28:19-20</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2" y="2292264"/>
            <a:ext cx="11206878" cy="3139321"/>
          </a:xfrm>
          <a:prstGeom prst="rect">
            <a:avLst/>
          </a:prstGeom>
          <a:noFill/>
        </p:spPr>
        <p:txBody>
          <a:bodyPr wrap="square" rtlCol="0">
            <a:spAutoFit/>
          </a:bodyPr>
          <a:lstStyle/>
          <a:p>
            <a:pPr algn="just"/>
            <a:r>
              <a:rPr lang="en-US" sz="3600" i="1" dirty="0"/>
              <a:t>19 "Go therefore and make disciples of all the nations, baptizing them in the name of the Father and the Son and the Holy Spirit, 20 teaching them to observe all that I commanded you; and lo, I am with you always, even to the end of the age."  </a:t>
            </a:r>
            <a:endParaRPr lang="en-US" sz="3600" dirty="0"/>
          </a:p>
          <a:p>
            <a:endParaRPr lang="en-US" dirty="0"/>
          </a:p>
        </p:txBody>
      </p:sp>
    </p:spTree>
    <p:extLst>
      <p:ext uri="{BB962C8B-B14F-4D97-AF65-F5344CB8AC3E}">
        <p14:creationId xmlns:p14="http://schemas.microsoft.com/office/powerpoint/2010/main" val="80901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1015663"/>
          </a:xfrm>
          <a:prstGeom prst="rect">
            <a:avLst/>
          </a:prstGeom>
          <a:noFill/>
        </p:spPr>
        <p:txBody>
          <a:bodyPr wrap="square" rtlCol="0">
            <a:spAutoFit/>
          </a:bodyPr>
          <a:lstStyle/>
          <a:p>
            <a:pPr algn="just"/>
            <a:r>
              <a:rPr lang="en-US" sz="3200" dirty="0"/>
              <a:t>1. </a:t>
            </a:r>
            <a:r>
              <a:rPr lang="en-US" sz="3200" b="1" dirty="0"/>
              <a:t>Remember: It’s a privilege to </a:t>
            </a:r>
            <a:r>
              <a:rPr lang="en-US" sz="3200" b="1"/>
              <a:t>speak of Christ</a:t>
            </a:r>
            <a:r>
              <a:rPr lang="en-US" sz="3200" b="1" dirty="0"/>
              <a:t>.</a:t>
            </a:r>
            <a:endParaRPr lang="en-US" sz="3200" dirty="0"/>
          </a:p>
          <a:p>
            <a:pPr algn="just"/>
            <a:endParaRPr lang="en-US" sz="28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2736502"/>
            <a:ext cx="11206878" cy="2554545"/>
          </a:xfrm>
          <a:prstGeom prst="rect">
            <a:avLst/>
          </a:prstGeom>
          <a:noFill/>
        </p:spPr>
        <p:txBody>
          <a:bodyPr wrap="square" rtlCol="0">
            <a:spAutoFit/>
          </a:bodyPr>
          <a:lstStyle/>
          <a:p>
            <a:pPr algn="just"/>
            <a:r>
              <a:rPr lang="en-US" sz="3200" i="1" dirty="0">
                <a:latin typeface="Calibri" panose="020F0502020204030204" pitchFamily="34" charset="0"/>
                <a:cs typeface="Calibri" panose="020F0502020204030204" pitchFamily="34" charset="0"/>
              </a:rPr>
              <a:t>16 For by Him all things were created, both in the heavens and on earth, visible and invisible, whether thrones or dominions or rulers or authorities — all things have been created through Him and for Him. 17 He is before all things, and in Him all things hold together. (Colossians 1:16-17)</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402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4000"/>
                            </p:stCondLst>
                            <p:childTnLst>
                              <p:par>
                                <p:cTn id="9" presetID="10" presetClass="entr" presetSubtype="0" fill="hold" grpId="0" nodeType="afterEffect">
                                  <p:stCondLst>
                                    <p:cond delay="3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584775"/>
          </a:xfrm>
          <a:prstGeom prst="rect">
            <a:avLst/>
          </a:prstGeom>
          <a:noFill/>
        </p:spPr>
        <p:txBody>
          <a:bodyPr wrap="square" rtlCol="0">
            <a:spAutoFit/>
          </a:bodyPr>
          <a:lstStyle/>
          <a:p>
            <a:pPr algn="just"/>
            <a:r>
              <a:rPr lang="en-US" sz="3200" b="1" dirty="0"/>
              <a:t>2. Jesus is not ashamed of His people. </a:t>
            </a:r>
            <a:endParaRPr lang="en-US" sz="32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2736502"/>
            <a:ext cx="11206878" cy="1569660"/>
          </a:xfrm>
          <a:prstGeom prst="rect">
            <a:avLst/>
          </a:prstGeom>
          <a:noFill/>
        </p:spPr>
        <p:txBody>
          <a:bodyPr wrap="square" rtlCol="0">
            <a:spAutoFit/>
          </a:bodyPr>
          <a:lstStyle/>
          <a:p>
            <a:pPr algn="just"/>
            <a:r>
              <a:rPr lang="en-US" sz="3200" i="1" dirty="0">
                <a:latin typeface="Calibri" panose="020F0502020204030204" pitchFamily="34" charset="0"/>
                <a:cs typeface="Calibri" panose="020F0502020204030204" pitchFamily="34" charset="0"/>
              </a:rPr>
              <a:t>“For both He who sanctifies and those who are sanctified are all from one Father; for which reason He is not ashamed to call them brethren…”</a:t>
            </a:r>
            <a:r>
              <a:rPr lang="en-US" sz="3200" dirty="0">
                <a:latin typeface="Calibri" panose="020F0502020204030204" pitchFamily="34" charset="0"/>
                <a:cs typeface="Calibri" panose="020F0502020204030204" pitchFamily="34" charset="0"/>
              </a:rPr>
              <a:t> </a:t>
            </a:r>
            <a:r>
              <a:rPr lang="en-US" sz="3200" i="1" dirty="0">
                <a:latin typeface="Calibri" panose="020F0502020204030204" pitchFamily="34" charset="0"/>
                <a:cs typeface="Calibri" panose="020F0502020204030204" pitchFamily="34" charset="0"/>
              </a:rPr>
              <a:t>(Hebrews 2:11)</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290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3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4913-A22E-42DD-9479-AAE080F30EB3}"/>
              </a:ext>
            </a:extLst>
          </p:cNvPr>
          <p:cNvSpPr>
            <a:spLocks noGrp="1"/>
          </p:cNvSpPr>
          <p:nvPr>
            <p:ph type="title"/>
          </p:nvPr>
        </p:nvSpPr>
        <p:spPr/>
        <p:txBody>
          <a:bodyPr/>
          <a:lstStyle/>
          <a:p>
            <a:r>
              <a:rPr lang="en-US" dirty="0"/>
              <a:t>How to Subdue the Fears of Evangelism</a:t>
            </a:r>
          </a:p>
        </p:txBody>
      </p:sp>
      <p:sp>
        <p:nvSpPr>
          <p:cNvPr id="3" name="TextBox 2">
            <a:extLst>
              <a:ext uri="{FF2B5EF4-FFF2-40B4-BE49-F238E27FC236}">
                <a16:creationId xmlns:a16="http://schemas.microsoft.com/office/drawing/2014/main" id="{3C3F5F48-F542-42A6-9755-2CFA54D77EB7}"/>
              </a:ext>
            </a:extLst>
          </p:cNvPr>
          <p:cNvSpPr txBox="1"/>
          <p:nvPr/>
        </p:nvSpPr>
        <p:spPr>
          <a:xfrm>
            <a:off x="680321" y="2054270"/>
            <a:ext cx="11206878" cy="584775"/>
          </a:xfrm>
          <a:prstGeom prst="rect">
            <a:avLst/>
          </a:prstGeom>
          <a:noFill/>
        </p:spPr>
        <p:txBody>
          <a:bodyPr wrap="square" rtlCol="0">
            <a:spAutoFit/>
          </a:bodyPr>
          <a:lstStyle/>
          <a:p>
            <a:pPr algn="just"/>
            <a:r>
              <a:rPr lang="en-US" sz="3200" b="1" dirty="0"/>
              <a:t>3. One of the greatest acts of love is to evangelize</a:t>
            </a:r>
            <a:endParaRPr lang="en-US" sz="3200" dirty="0"/>
          </a:p>
        </p:txBody>
      </p:sp>
      <p:sp>
        <p:nvSpPr>
          <p:cNvPr id="4" name="TextBox 3">
            <a:extLst>
              <a:ext uri="{FF2B5EF4-FFF2-40B4-BE49-F238E27FC236}">
                <a16:creationId xmlns:a16="http://schemas.microsoft.com/office/drawing/2014/main" id="{D02486F5-1374-4768-BAFA-3B3432B56275}"/>
              </a:ext>
            </a:extLst>
          </p:cNvPr>
          <p:cNvSpPr txBox="1"/>
          <p:nvPr/>
        </p:nvSpPr>
        <p:spPr>
          <a:xfrm>
            <a:off x="680321" y="2736502"/>
            <a:ext cx="11206878" cy="1077218"/>
          </a:xfrm>
          <a:prstGeom prst="rect">
            <a:avLst/>
          </a:prstGeom>
          <a:noFill/>
        </p:spPr>
        <p:txBody>
          <a:bodyPr wrap="square" rtlCol="0">
            <a:spAutoFit/>
          </a:bodyPr>
          <a:lstStyle/>
          <a:p>
            <a:pPr algn="just"/>
            <a:r>
              <a:rPr lang="en-US" sz="3200" i="1" dirty="0">
                <a:latin typeface="Calibri" panose="020F0502020204030204" pitchFamily="34" charset="0"/>
                <a:cs typeface="Calibri" panose="020F0502020204030204" pitchFamily="34" charset="0"/>
              </a:rPr>
              <a:t>"For the Son of Man has come to seek and to save that which was lost."  (Luke 19:10)</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20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750"/>
                                        <p:tgtEl>
                                          <p:spTgt spid="3">
                                            <p:txEl>
                                              <p:pRg st="0" end="0"/>
                                            </p:txEl>
                                          </p:spTgt>
                                        </p:tgtEl>
                                      </p:cBhvr>
                                    </p:animEffect>
                                  </p:childTnLst>
                                </p:cTn>
                              </p:par>
                            </p:childTnLst>
                          </p:cTn>
                        </p:par>
                        <p:par>
                          <p:cTn id="8" fill="hold">
                            <p:stCondLst>
                              <p:cond delay="2750"/>
                            </p:stCondLst>
                            <p:childTnLst>
                              <p:par>
                                <p:cTn id="9" presetID="10" presetClass="entr" presetSubtype="0" fill="hold" grpId="0" nodeType="afterEffect">
                                  <p:stCondLst>
                                    <p:cond delay="3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2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47</TotalTime>
  <Words>770</Words>
  <Application>Microsoft Office PowerPoint</Application>
  <PresentationFormat>Widescreen</PresentationFormat>
  <Paragraphs>46</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Trebuchet MS</vt:lpstr>
      <vt:lpstr>Berlin</vt:lpstr>
      <vt:lpstr>PowerPoint Presentation</vt:lpstr>
      <vt:lpstr>PowerPoint Presentation</vt:lpstr>
      <vt:lpstr>PowerPoint Presentation</vt:lpstr>
      <vt:lpstr>PowerPoint Presentation</vt:lpstr>
      <vt:lpstr>Subduing the Fear of Evangelism</vt:lpstr>
      <vt:lpstr>Matthew 28:19-20</vt:lpstr>
      <vt:lpstr>How to Subdue the Fears of Evangelism</vt:lpstr>
      <vt:lpstr>How to Subdue the Fears of Evangelism</vt:lpstr>
      <vt:lpstr>How to Subdue the Fears of Evangelism</vt:lpstr>
      <vt:lpstr>How to Subdue the Fears of Evangelism</vt:lpstr>
      <vt:lpstr>How to Subdue the Fears of Evangelism</vt:lpstr>
      <vt:lpstr>How to Subdue the Fears of Evangelism</vt:lpstr>
      <vt:lpstr>How to Subdue the Fears of Evangelism</vt:lpstr>
      <vt:lpstr>How to Subdue the Fears of Evangelism</vt:lpstr>
      <vt:lpstr>How to Subdue the Fears of Evangelism</vt:lpstr>
      <vt:lpstr>How to Subdue the Fears of Evangelism</vt:lpstr>
      <vt:lpstr>How to Subdue the Fears of Evangelism</vt:lpstr>
      <vt:lpstr>How to Subdue the Fears of Evangelism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some Thieves</dc:title>
  <dc:creator>Ed Godfrey</dc:creator>
  <cp:lastModifiedBy> </cp:lastModifiedBy>
  <cp:revision>8</cp:revision>
  <dcterms:created xsi:type="dcterms:W3CDTF">2019-06-05T15:54:26Z</dcterms:created>
  <dcterms:modified xsi:type="dcterms:W3CDTF">2019-09-08T22:47:13Z</dcterms:modified>
</cp:coreProperties>
</file>